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1" d="100"/>
          <a:sy n="41" d="100"/>
        </p:scale>
        <p:origin x="966"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1702A-62B2-49DB-9150-3D8932097B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ar-IQ"/>
          </a:p>
        </p:txBody>
      </p:sp>
      <p:sp>
        <p:nvSpPr>
          <p:cNvPr id="3" name="Subtitle 2">
            <a:extLst>
              <a:ext uri="{FF2B5EF4-FFF2-40B4-BE49-F238E27FC236}">
                <a16:creationId xmlns:a16="http://schemas.microsoft.com/office/drawing/2014/main" id="{304684B7-5708-4F95-A893-14236CAA0F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ar-IQ"/>
          </a:p>
        </p:txBody>
      </p:sp>
      <p:sp>
        <p:nvSpPr>
          <p:cNvPr id="4" name="Date Placeholder 3">
            <a:extLst>
              <a:ext uri="{FF2B5EF4-FFF2-40B4-BE49-F238E27FC236}">
                <a16:creationId xmlns:a16="http://schemas.microsoft.com/office/drawing/2014/main" id="{6BA4468B-2BD7-45B8-8D9C-5A11D79AE95D}"/>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4D07EF20-E547-4211-89E7-DFBDFF3AC3D3}"/>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916E69A7-A131-4A21-845E-E61C154B87DD}"/>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1078784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58EDE-28D9-46D1-9C95-15DE8E30F879}"/>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59A8B049-CEA5-4D3F-99D7-4F1ED26C4B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A67999AB-5182-4180-8320-5C26B8F3EE54}"/>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8D465923-65FB-4011-93C8-8FDB80DF6586}"/>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51A8E97F-9372-4F97-9229-C364706EF327}"/>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3911612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F0002-0138-4D19-B138-55044D7A1D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ar-IQ"/>
          </a:p>
        </p:txBody>
      </p:sp>
      <p:sp>
        <p:nvSpPr>
          <p:cNvPr id="3" name="Text Placeholder 2">
            <a:extLst>
              <a:ext uri="{FF2B5EF4-FFF2-40B4-BE49-F238E27FC236}">
                <a16:creationId xmlns:a16="http://schemas.microsoft.com/office/drawing/2014/main" id="{4548EE2C-960F-4E67-A812-B956F17E03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F0269F-45E7-4BB9-B649-E8425CDEE1DC}"/>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F9397ACA-FBA5-4114-903E-6C0C7F6940B7}"/>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4E9416B6-E352-491B-A6BD-C4144CF453C4}"/>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1918306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C2F14-046A-4BE9-B009-19EC4E2AB8CF}"/>
              </a:ext>
            </a:extLst>
          </p:cNvPr>
          <p:cNvSpPr>
            <a:spLocks noGrp="1"/>
          </p:cNvSpPr>
          <p:nvPr>
            <p:ph type="title"/>
          </p:nvPr>
        </p:nvSpPr>
        <p:spPr/>
        <p:txBody>
          <a:bodyPr/>
          <a:lstStyle/>
          <a:p>
            <a:r>
              <a:rPr lang="en-US"/>
              <a:t>Click to edit Master title style</a:t>
            </a:r>
            <a:endParaRPr lang="ar-IQ"/>
          </a:p>
        </p:txBody>
      </p:sp>
      <p:sp>
        <p:nvSpPr>
          <p:cNvPr id="3" name="Content Placeholder 2">
            <a:extLst>
              <a:ext uri="{FF2B5EF4-FFF2-40B4-BE49-F238E27FC236}">
                <a16:creationId xmlns:a16="http://schemas.microsoft.com/office/drawing/2014/main" id="{8EE92333-72F5-4620-9EBE-B2A2F218B9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Content Placeholder 3">
            <a:extLst>
              <a:ext uri="{FF2B5EF4-FFF2-40B4-BE49-F238E27FC236}">
                <a16:creationId xmlns:a16="http://schemas.microsoft.com/office/drawing/2014/main" id="{77D9BE78-A942-45A1-973C-629A563422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Date Placeholder 4">
            <a:extLst>
              <a:ext uri="{FF2B5EF4-FFF2-40B4-BE49-F238E27FC236}">
                <a16:creationId xmlns:a16="http://schemas.microsoft.com/office/drawing/2014/main" id="{83BD403E-5F17-4EB0-A1B2-AA00ED95F0A5}"/>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6" name="Footer Placeholder 5">
            <a:extLst>
              <a:ext uri="{FF2B5EF4-FFF2-40B4-BE49-F238E27FC236}">
                <a16:creationId xmlns:a16="http://schemas.microsoft.com/office/drawing/2014/main" id="{BBF722D7-0884-4BB1-B365-F320603C99FE}"/>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8C821B44-A7BC-4478-9C53-2B6CAB9E94AF}"/>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710495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4077-6E10-473F-BFDD-D4FCD8D5C431}"/>
              </a:ext>
            </a:extLst>
          </p:cNvPr>
          <p:cNvSpPr>
            <a:spLocks noGrp="1"/>
          </p:cNvSpPr>
          <p:nvPr>
            <p:ph type="title"/>
          </p:nvPr>
        </p:nvSpPr>
        <p:spPr>
          <a:xfrm>
            <a:off x="839788" y="365125"/>
            <a:ext cx="10515600" cy="1325563"/>
          </a:xfrm>
        </p:spPr>
        <p:txBody>
          <a:bodyPr/>
          <a:lstStyle/>
          <a:p>
            <a:r>
              <a:rPr lang="en-US"/>
              <a:t>Click to edit Master title style</a:t>
            </a:r>
            <a:endParaRPr lang="ar-IQ"/>
          </a:p>
        </p:txBody>
      </p:sp>
      <p:sp>
        <p:nvSpPr>
          <p:cNvPr id="3" name="Text Placeholder 2">
            <a:extLst>
              <a:ext uri="{FF2B5EF4-FFF2-40B4-BE49-F238E27FC236}">
                <a16:creationId xmlns:a16="http://schemas.microsoft.com/office/drawing/2014/main" id="{81645813-265B-493C-A163-E4B3DE7428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C01D14-E3D8-40B7-9DE6-08208E66EF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5" name="Text Placeholder 4">
            <a:extLst>
              <a:ext uri="{FF2B5EF4-FFF2-40B4-BE49-F238E27FC236}">
                <a16:creationId xmlns:a16="http://schemas.microsoft.com/office/drawing/2014/main" id="{64E24CCD-58B8-482B-87B2-3B91D753BA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E6C18F-F910-4118-9726-1586803004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7" name="Date Placeholder 6">
            <a:extLst>
              <a:ext uri="{FF2B5EF4-FFF2-40B4-BE49-F238E27FC236}">
                <a16:creationId xmlns:a16="http://schemas.microsoft.com/office/drawing/2014/main" id="{56FD7CAA-88EC-4CA1-927B-2591A93FF079}"/>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8" name="Footer Placeholder 7">
            <a:extLst>
              <a:ext uri="{FF2B5EF4-FFF2-40B4-BE49-F238E27FC236}">
                <a16:creationId xmlns:a16="http://schemas.microsoft.com/office/drawing/2014/main" id="{639A3B13-8F26-4732-8972-003A0DD87413}"/>
              </a:ext>
            </a:extLst>
          </p:cNvPr>
          <p:cNvSpPr>
            <a:spLocks noGrp="1"/>
          </p:cNvSpPr>
          <p:nvPr>
            <p:ph type="ftr" sz="quarter" idx="11"/>
          </p:nvPr>
        </p:nvSpPr>
        <p:spPr/>
        <p:txBody>
          <a:bodyPr/>
          <a:lstStyle/>
          <a:p>
            <a:endParaRPr lang="ar-IQ"/>
          </a:p>
        </p:txBody>
      </p:sp>
      <p:sp>
        <p:nvSpPr>
          <p:cNvPr id="9" name="Slide Number Placeholder 8">
            <a:extLst>
              <a:ext uri="{FF2B5EF4-FFF2-40B4-BE49-F238E27FC236}">
                <a16:creationId xmlns:a16="http://schemas.microsoft.com/office/drawing/2014/main" id="{AD2E1C84-5F71-42B8-9E31-2BB922DF7DCB}"/>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712030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62839-F19A-4E24-BDCA-CFB14567676D}"/>
              </a:ext>
            </a:extLst>
          </p:cNvPr>
          <p:cNvSpPr>
            <a:spLocks noGrp="1"/>
          </p:cNvSpPr>
          <p:nvPr>
            <p:ph type="title"/>
          </p:nvPr>
        </p:nvSpPr>
        <p:spPr/>
        <p:txBody>
          <a:bodyPr/>
          <a:lstStyle/>
          <a:p>
            <a:r>
              <a:rPr lang="en-US"/>
              <a:t>Click to edit Master title style</a:t>
            </a:r>
            <a:endParaRPr lang="ar-IQ"/>
          </a:p>
        </p:txBody>
      </p:sp>
      <p:sp>
        <p:nvSpPr>
          <p:cNvPr id="3" name="Date Placeholder 2">
            <a:extLst>
              <a:ext uri="{FF2B5EF4-FFF2-40B4-BE49-F238E27FC236}">
                <a16:creationId xmlns:a16="http://schemas.microsoft.com/office/drawing/2014/main" id="{6A626B4F-6D67-47D6-B3FD-F08A00C36FF0}"/>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4" name="Footer Placeholder 3">
            <a:extLst>
              <a:ext uri="{FF2B5EF4-FFF2-40B4-BE49-F238E27FC236}">
                <a16:creationId xmlns:a16="http://schemas.microsoft.com/office/drawing/2014/main" id="{8E2CCD11-0D4F-4FBA-B0B4-4C38A471B961}"/>
              </a:ext>
            </a:extLst>
          </p:cNvPr>
          <p:cNvSpPr>
            <a:spLocks noGrp="1"/>
          </p:cNvSpPr>
          <p:nvPr>
            <p:ph type="ftr" sz="quarter" idx="11"/>
          </p:nvPr>
        </p:nvSpPr>
        <p:spPr/>
        <p:txBody>
          <a:bodyPr/>
          <a:lstStyle/>
          <a:p>
            <a:endParaRPr lang="ar-IQ"/>
          </a:p>
        </p:txBody>
      </p:sp>
      <p:sp>
        <p:nvSpPr>
          <p:cNvPr id="5" name="Slide Number Placeholder 4">
            <a:extLst>
              <a:ext uri="{FF2B5EF4-FFF2-40B4-BE49-F238E27FC236}">
                <a16:creationId xmlns:a16="http://schemas.microsoft.com/office/drawing/2014/main" id="{FCE0B552-00AB-4058-9326-BB5FAF3A5177}"/>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321924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1BEA3D-2F4B-43E9-A796-F565AED0A648}"/>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3" name="Footer Placeholder 2">
            <a:extLst>
              <a:ext uri="{FF2B5EF4-FFF2-40B4-BE49-F238E27FC236}">
                <a16:creationId xmlns:a16="http://schemas.microsoft.com/office/drawing/2014/main" id="{0A731033-C3D7-4FC3-9DC1-4F9885EBC0E0}"/>
              </a:ext>
            </a:extLst>
          </p:cNvPr>
          <p:cNvSpPr>
            <a:spLocks noGrp="1"/>
          </p:cNvSpPr>
          <p:nvPr>
            <p:ph type="ftr" sz="quarter" idx="11"/>
          </p:nvPr>
        </p:nvSpPr>
        <p:spPr/>
        <p:txBody>
          <a:bodyPr/>
          <a:lstStyle/>
          <a:p>
            <a:endParaRPr lang="ar-IQ"/>
          </a:p>
        </p:txBody>
      </p:sp>
      <p:sp>
        <p:nvSpPr>
          <p:cNvPr id="4" name="Slide Number Placeholder 3">
            <a:extLst>
              <a:ext uri="{FF2B5EF4-FFF2-40B4-BE49-F238E27FC236}">
                <a16:creationId xmlns:a16="http://schemas.microsoft.com/office/drawing/2014/main" id="{7E61AA09-B359-4393-A3FC-C0155545D2EC}"/>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4042577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E5575-EA23-41A8-B78A-AF97F895E0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Content Placeholder 2">
            <a:extLst>
              <a:ext uri="{FF2B5EF4-FFF2-40B4-BE49-F238E27FC236}">
                <a16:creationId xmlns:a16="http://schemas.microsoft.com/office/drawing/2014/main" id="{CA61D04E-DBE3-4A5B-8C11-C046D58D99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Text Placeholder 3">
            <a:extLst>
              <a:ext uri="{FF2B5EF4-FFF2-40B4-BE49-F238E27FC236}">
                <a16:creationId xmlns:a16="http://schemas.microsoft.com/office/drawing/2014/main" id="{38F6160B-5299-4153-9A68-760D25915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237C23-7A2B-4894-B320-621343F46FDA}"/>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6" name="Footer Placeholder 5">
            <a:extLst>
              <a:ext uri="{FF2B5EF4-FFF2-40B4-BE49-F238E27FC236}">
                <a16:creationId xmlns:a16="http://schemas.microsoft.com/office/drawing/2014/main" id="{7BC07CFE-C685-44CF-9269-073367FD3CFE}"/>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1AFF3622-A54E-4E59-8078-F1836EB450D9}"/>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119772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B38C-5BDF-4673-8ABB-ECB6682EB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ar-IQ"/>
          </a:p>
        </p:txBody>
      </p:sp>
      <p:sp>
        <p:nvSpPr>
          <p:cNvPr id="3" name="Picture Placeholder 2">
            <a:extLst>
              <a:ext uri="{FF2B5EF4-FFF2-40B4-BE49-F238E27FC236}">
                <a16:creationId xmlns:a16="http://schemas.microsoft.com/office/drawing/2014/main" id="{2D74D809-7957-4EAA-9FE5-DB9D308622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a:extLst>
              <a:ext uri="{FF2B5EF4-FFF2-40B4-BE49-F238E27FC236}">
                <a16:creationId xmlns:a16="http://schemas.microsoft.com/office/drawing/2014/main" id="{D0B5101B-EF40-497C-8F51-CEBFA221A8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24739D-75B1-462E-8138-A9C81BA4259B}"/>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6" name="Footer Placeholder 5">
            <a:extLst>
              <a:ext uri="{FF2B5EF4-FFF2-40B4-BE49-F238E27FC236}">
                <a16:creationId xmlns:a16="http://schemas.microsoft.com/office/drawing/2014/main" id="{2C048A46-7E7E-4DBD-89C0-654E2D5148EE}"/>
              </a:ext>
            </a:extLst>
          </p:cNvPr>
          <p:cNvSpPr>
            <a:spLocks noGrp="1"/>
          </p:cNvSpPr>
          <p:nvPr>
            <p:ph type="ftr" sz="quarter" idx="11"/>
          </p:nvPr>
        </p:nvSpPr>
        <p:spPr/>
        <p:txBody>
          <a:bodyPr/>
          <a:lstStyle/>
          <a:p>
            <a:endParaRPr lang="ar-IQ"/>
          </a:p>
        </p:txBody>
      </p:sp>
      <p:sp>
        <p:nvSpPr>
          <p:cNvPr id="7" name="Slide Number Placeholder 6">
            <a:extLst>
              <a:ext uri="{FF2B5EF4-FFF2-40B4-BE49-F238E27FC236}">
                <a16:creationId xmlns:a16="http://schemas.microsoft.com/office/drawing/2014/main" id="{ACB38B8D-E929-4B9E-8167-9FB16A3592CE}"/>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4243230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3EA85-FD9F-4B52-AE61-9750A60D103F}"/>
              </a:ext>
            </a:extLst>
          </p:cNvPr>
          <p:cNvSpPr>
            <a:spLocks noGrp="1"/>
          </p:cNvSpPr>
          <p:nvPr>
            <p:ph type="title"/>
          </p:nvPr>
        </p:nvSpPr>
        <p:spPr/>
        <p:txBody>
          <a:bodyPr/>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1023D5CD-67B9-437B-98E7-56FB3065100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5A2B4E00-10DA-4110-9545-EEBB9F0DC700}"/>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4C2DBDEC-DE79-49D4-B16B-E1635EDB9C50}"/>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4E0E1A72-F85D-43C6-8C15-6856C6453357}"/>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3591395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B0A955-EFA8-4875-AF2D-D686FCD2F4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ar-IQ"/>
          </a:p>
        </p:txBody>
      </p:sp>
      <p:sp>
        <p:nvSpPr>
          <p:cNvPr id="3" name="Vertical Text Placeholder 2">
            <a:extLst>
              <a:ext uri="{FF2B5EF4-FFF2-40B4-BE49-F238E27FC236}">
                <a16:creationId xmlns:a16="http://schemas.microsoft.com/office/drawing/2014/main" id="{8F15FCA5-4A78-40B6-9CA8-DE2F5D8DC7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E7D94465-3F9A-44A1-985B-92980114D100}"/>
              </a:ext>
            </a:extLst>
          </p:cNvPr>
          <p:cNvSpPr>
            <a:spLocks noGrp="1"/>
          </p:cNvSpPr>
          <p:nvPr>
            <p:ph type="dt" sz="half" idx="10"/>
          </p:nvPr>
        </p:nvSpPr>
        <p:spPr/>
        <p:txBody>
          <a:body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F314A24E-8F39-4041-BBDC-89F7BF48999E}"/>
              </a:ext>
            </a:extLst>
          </p:cNvPr>
          <p:cNvSpPr>
            <a:spLocks noGrp="1"/>
          </p:cNvSpPr>
          <p:nvPr>
            <p:ph type="ftr" sz="quarter" idx="11"/>
          </p:nvPr>
        </p:nvSpPr>
        <p:spPr/>
        <p:txBody>
          <a:bodyPr/>
          <a:lstStyle/>
          <a:p>
            <a:endParaRPr lang="ar-IQ"/>
          </a:p>
        </p:txBody>
      </p:sp>
      <p:sp>
        <p:nvSpPr>
          <p:cNvPr id="6" name="Slide Number Placeholder 5">
            <a:extLst>
              <a:ext uri="{FF2B5EF4-FFF2-40B4-BE49-F238E27FC236}">
                <a16:creationId xmlns:a16="http://schemas.microsoft.com/office/drawing/2014/main" id="{E198D05E-C897-4641-8D98-A290F0FD3458}"/>
              </a:ext>
            </a:extLst>
          </p:cNvPr>
          <p:cNvSpPr>
            <a:spLocks noGrp="1"/>
          </p:cNvSpPr>
          <p:nvPr>
            <p:ph type="sldNum" sz="quarter" idx="12"/>
          </p:nvPr>
        </p:nvSpPr>
        <p:spPr/>
        <p:txBody>
          <a:bodyPr/>
          <a:lstStyle/>
          <a:p>
            <a:fld id="{BA1A23D6-AFA7-41E9-8AC7-6DADBA5CD9A3}" type="slidenum">
              <a:rPr lang="ar-IQ" smtClean="0"/>
              <a:t>‹#›</a:t>
            </a:fld>
            <a:endParaRPr lang="ar-IQ"/>
          </a:p>
        </p:txBody>
      </p:sp>
    </p:spTree>
    <p:extLst>
      <p:ext uri="{BB962C8B-B14F-4D97-AF65-F5344CB8AC3E}">
        <p14:creationId xmlns:p14="http://schemas.microsoft.com/office/powerpoint/2010/main" val="3552051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5816A0-5705-4BAC-9E6D-B62357E8C8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ar-IQ"/>
          </a:p>
        </p:txBody>
      </p:sp>
      <p:sp>
        <p:nvSpPr>
          <p:cNvPr id="3" name="Text Placeholder 2">
            <a:extLst>
              <a:ext uri="{FF2B5EF4-FFF2-40B4-BE49-F238E27FC236}">
                <a16:creationId xmlns:a16="http://schemas.microsoft.com/office/drawing/2014/main" id="{BCFD8776-8009-491E-8E18-FFD1B1A48B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4" name="Date Placeholder 3">
            <a:extLst>
              <a:ext uri="{FF2B5EF4-FFF2-40B4-BE49-F238E27FC236}">
                <a16:creationId xmlns:a16="http://schemas.microsoft.com/office/drawing/2014/main" id="{F42BDCAB-ABCD-497C-B101-3D651045A41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5C79A-1A79-403E-807D-AD6D83C8A5B5}" type="datetimeFigureOut">
              <a:rPr lang="ar-IQ" smtClean="0"/>
              <a:t>28/04/1448</a:t>
            </a:fld>
            <a:endParaRPr lang="ar-IQ"/>
          </a:p>
        </p:txBody>
      </p:sp>
      <p:sp>
        <p:nvSpPr>
          <p:cNvPr id="5" name="Footer Placeholder 4">
            <a:extLst>
              <a:ext uri="{FF2B5EF4-FFF2-40B4-BE49-F238E27FC236}">
                <a16:creationId xmlns:a16="http://schemas.microsoft.com/office/drawing/2014/main" id="{7FC42BE9-7B03-4932-8253-E0AF97C2B6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IQ"/>
          </a:p>
        </p:txBody>
      </p:sp>
      <p:sp>
        <p:nvSpPr>
          <p:cNvPr id="6" name="Slide Number Placeholder 5">
            <a:extLst>
              <a:ext uri="{FF2B5EF4-FFF2-40B4-BE49-F238E27FC236}">
                <a16:creationId xmlns:a16="http://schemas.microsoft.com/office/drawing/2014/main" id="{90BA477F-5BD3-49FD-8E5E-908D239039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1A23D6-AFA7-41E9-8AC7-6DADBA5CD9A3}" type="slidenum">
              <a:rPr lang="ar-IQ" smtClean="0"/>
              <a:t>‹#›</a:t>
            </a:fld>
            <a:endParaRPr lang="ar-IQ"/>
          </a:p>
        </p:txBody>
      </p:sp>
    </p:spTree>
    <p:extLst>
      <p:ext uri="{BB962C8B-B14F-4D97-AF65-F5344CB8AC3E}">
        <p14:creationId xmlns:p14="http://schemas.microsoft.com/office/powerpoint/2010/main" val="947476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F509-016C-4D39-B84E-0E946C833796}"/>
              </a:ext>
            </a:extLst>
          </p:cNvPr>
          <p:cNvSpPr>
            <a:spLocks noGrp="1"/>
          </p:cNvSpPr>
          <p:nvPr>
            <p:ph type="ctrTitle"/>
          </p:nvPr>
        </p:nvSpPr>
        <p:spPr/>
        <p:txBody>
          <a:bodyPr>
            <a:normAutofit/>
          </a:bodyPr>
          <a:lstStyle/>
          <a:p>
            <a:r>
              <a:rPr lang="ar-IQ" sz="3600" dirty="0"/>
              <a:t> 1</a:t>
            </a:r>
            <a:br>
              <a:rPr lang="ar-IQ" sz="3600" dirty="0"/>
            </a:br>
            <a:r>
              <a:rPr lang="ar-IQ" sz="3600" dirty="0"/>
              <a:t>مصادر معرفتنا بسقراط </a:t>
            </a:r>
            <a:br>
              <a:rPr lang="ar-IQ" sz="3600" dirty="0"/>
            </a:br>
            <a:r>
              <a:rPr lang="ar-IQ" sz="3600" dirty="0"/>
              <a:t>                                 أ.د. مها عيسى فتاح العبدالله </a:t>
            </a:r>
            <a:br>
              <a:rPr lang="ar-IQ" sz="3600" dirty="0"/>
            </a:br>
            <a:r>
              <a:rPr lang="ar-IQ" sz="3600" dirty="0"/>
              <a:t>                                 2026</a:t>
            </a:r>
          </a:p>
        </p:txBody>
      </p:sp>
      <p:sp>
        <p:nvSpPr>
          <p:cNvPr id="3" name="Subtitle 2">
            <a:extLst>
              <a:ext uri="{FF2B5EF4-FFF2-40B4-BE49-F238E27FC236}">
                <a16:creationId xmlns:a16="http://schemas.microsoft.com/office/drawing/2014/main" id="{7AC9137B-749E-4C15-AE16-590E719AEC91}"/>
              </a:ext>
            </a:extLst>
          </p:cNvPr>
          <p:cNvSpPr>
            <a:spLocks noGrp="1"/>
          </p:cNvSpPr>
          <p:nvPr>
            <p:ph type="subTitle" idx="1"/>
          </p:nvPr>
        </p:nvSpPr>
        <p:spPr/>
        <p:txBody>
          <a:bodyPr>
            <a:noAutofit/>
          </a:bodyPr>
          <a:lstStyle/>
          <a:p>
            <a:r>
              <a:rPr lang="ar-IQ" sz="3200" dirty="0"/>
              <a:t>قد لا يخفى على أحد ممن يعرفون تاريخ الفلسفة اليونانية خاصة وتاريخ الفلسفة عامة  ، من دارسي الفلسفة ومحبيها ومن المفكرين والمثقفين أن الفيلسوف سقراط  لم يترك لنا عملاً واحداً مكتوباً له . فكل ما عرفناه عن سقراط : حياة سقراط ، شخصية سقراط ، وفلسفة سقراط . كل ذلك عرفناه ممن كتبوا عن سقراط وبصورة خاصة أفلاطون ـــ هو أعمق وأدق وأوسع من جميع من كتبوا عن سقراط ـــ وهو أيضاً أكثر شخص نظر لسقراط بإجلال وأعطى سقراط مكانته</a:t>
            </a:r>
          </a:p>
        </p:txBody>
      </p:sp>
    </p:spTree>
    <p:extLst>
      <p:ext uri="{BB962C8B-B14F-4D97-AF65-F5344CB8AC3E}">
        <p14:creationId xmlns:p14="http://schemas.microsoft.com/office/powerpoint/2010/main" val="406958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245E6-CF85-49B3-B428-A72DC659F649}"/>
              </a:ext>
            </a:extLst>
          </p:cNvPr>
          <p:cNvSpPr>
            <a:spLocks noGrp="1"/>
          </p:cNvSpPr>
          <p:nvPr>
            <p:ph type="title"/>
          </p:nvPr>
        </p:nvSpPr>
        <p:spPr>
          <a:xfrm>
            <a:off x="838200" y="500062"/>
            <a:ext cx="10515600" cy="1325563"/>
          </a:xfrm>
        </p:spPr>
        <p:txBody>
          <a:bodyPr>
            <a:normAutofit fontScale="90000"/>
          </a:bodyPr>
          <a:lstStyle/>
          <a:p>
            <a:pPr algn="ctr"/>
            <a:br>
              <a:rPr lang="en-US" dirty="0"/>
            </a:br>
            <a:r>
              <a:rPr lang="en-US" dirty="0"/>
              <a:t>        </a:t>
            </a:r>
            <a:r>
              <a:rPr lang="ar-SA" dirty="0"/>
              <a:t>2</a:t>
            </a:r>
            <a:br>
              <a:rPr lang="ar-IQ" dirty="0"/>
            </a:br>
            <a:r>
              <a:rPr lang="ar-IQ" sz="4000" dirty="0"/>
              <a:t>مصادر معرفتنا بسقراط </a:t>
            </a:r>
            <a:br>
              <a:rPr lang="ar-IQ" sz="4000" dirty="0"/>
            </a:br>
            <a:r>
              <a:rPr lang="ar-IQ" sz="4000" dirty="0"/>
              <a:t>                                                 أ.د. مها عيسى فتاح العبدالله </a:t>
            </a:r>
            <a:br>
              <a:rPr lang="ar-IQ" dirty="0"/>
            </a:br>
            <a:r>
              <a:rPr lang="ar-IQ" dirty="0"/>
              <a:t> </a:t>
            </a:r>
            <a:r>
              <a:rPr lang="en-US" dirty="0"/>
              <a:t>  </a:t>
            </a:r>
            <a:endParaRPr lang="ar-IQ" dirty="0"/>
          </a:p>
        </p:txBody>
      </p:sp>
      <p:sp>
        <p:nvSpPr>
          <p:cNvPr id="3" name="Content Placeholder 2">
            <a:extLst>
              <a:ext uri="{FF2B5EF4-FFF2-40B4-BE49-F238E27FC236}">
                <a16:creationId xmlns:a16="http://schemas.microsoft.com/office/drawing/2014/main" id="{564E5137-A443-4395-AC82-1D37509D24C1}"/>
              </a:ext>
            </a:extLst>
          </p:cNvPr>
          <p:cNvSpPr>
            <a:spLocks noGrp="1"/>
          </p:cNvSpPr>
          <p:nvPr>
            <p:ph idx="1"/>
          </p:nvPr>
        </p:nvSpPr>
        <p:spPr/>
        <p:txBody>
          <a:bodyPr>
            <a:normAutofit fontScale="92500"/>
          </a:bodyPr>
          <a:lstStyle/>
          <a:p>
            <a:pPr algn="r"/>
            <a:r>
              <a:rPr lang="ar-IQ" sz="3600" dirty="0"/>
              <a:t>التي يستحقها . ذلك لأن أفلاطون كان فيلسوفاً عميقاً دقيقاً  أميناً مخلصاً للفلسفة ومحباً لها ولأستاذه سقراط .  كذلك من مصادر معرفتنا بسقراط </a:t>
            </a:r>
            <a:r>
              <a:rPr lang="ar-IQ" sz="3600" dirty="0" err="1"/>
              <a:t>اكزانوفان</a:t>
            </a:r>
            <a:r>
              <a:rPr lang="ar-IQ" sz="3600" dirty="0"/>
              <a:t>  و </a:t>
            </a:r>
            <a:r>
              <a:rPr lang="ar-IQ" sz="3600" dirty="0" err="1"/>
              <a:t>أريستوفانيس</a:t>
            </a:r>
            <a:r>
              <a:rPr lang="ar-IQ" sz="3600" dirty="0"/>
              <a:t> كلاهما كتب أيضاً عن سقراط </a:t>
            </a:r>
            <a:r>
              <a:rPr lang="ar-SA" sz="3600" dirty="0"/>
              <a:t> ، الأول صور لنا سقراط  في كتابه المذكرات مثيراً للشفقة وسقراط كما عرفناه خلاف ذلك تماماً . فهو فيلسوف واثق من نفسه ومن رسالته في الفلسفة غير مبالٍ بكل ما يخالف رسالته وقيمه النبيلة التي كان يدعو لها ويحث الشباب على التمسك بها . أما </a:t>
            </a:r>
            <a:r>
              <a:rPr lang="ar-SA" sz="3600" dirty="0" err="1"/>
              <a:t>أريستوفانيس</a:t>
            </a:r>
            <a:r>
              <a:rPr lang="ar-SA" sz="3600" dirty="0"/>
              <a:t> فقط صور لنا سقراط في مسرحيته الهزلية  السحب  شخصية  هزلية مثيرة للسخرية وهذا أيضاً خلاف لشخصية سقراط الرصينة والحكيمة رغم حس الفكاهة والدعابة لديه . </a:t>
            </a:r>
            <a:r>
              <a:rPr lang="en-US" sz="3600" dirty="0"/>
              <a:t>       </a:t>
            </a:r>
            <a:endParaRPr lang="ar-IQ" sz="3600" dirty="0"/>
          </a:p>
        </p:txBody>
      </p:sp>
    </p:spTree>
    <p:extLst>
      <p:ext uri="{BB962C8B-B14F-4D97-AF65-F5344CB8AC3E}">
        <p14:creationId xmlns:p14="http://schemas.microsoft.com/office/powerpoint/2010/main" val="3420138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0DD9E-1181-4370-A25E-8C78DB9B6BF7}"/>
              </a:ext>
            </a:extLst>
          </p:cNvPr>
          <p:cNvSpPr>
            <a:spLocks noGrp="1"/>
          </p:cNvSpPr>
          <p:nvPr>
            <p:ph type="title"/>
          </p:nvPr>
        </p:nvSpPr>
        <p:spPr>
          <a:xfrm>
            <a:off x="838200" y="500062"/>
            <a:ext cx="10515600" cy="1325563"/>
          </a:xfrm>
        </p:spPr>
        <p:txBody>
          <a:bodyPr>
            <a:normAutofit fontScale="90000"/>
          </a:bodyPr>
          <a:lstStyle/>
          <a:p>
            <a:pPr algn="ctr"/>
            <a:r>
              <a:rPr lang="ar-IQ" dirty="0"/>
              <a:t> 3</a:t>
            </a:r>
            <a:br>
              <a:rPr lang="ar-IQ" dirty="0"/>
            </a:br>
            <a:r>
              <a:rPr lang="ar-IQ" sz="4000" dirty="0"/>
              <a:t>مصادر معرفتنا بسقراط </a:t>
            </a:r>
            <a:br>
              <a:rPr lang="ar-IQ" sz="4000" dirty="0"/>
            </a:br>
            <a:r>
              <a:rPr lang="ar-IQ" sz="4000" dirty="0"/>
              <a:t>                                                 أ.د. مها عيسى فتاح </a:t>
            </a:r>
            <a:r>
              <a:rPr lang="ar-IQ" dirty="0"/>
              <a:t>العبدالله </a:t>
            </a:r>
          </a:p>
        </p:txBody>
      </p:sp>
      <p:sp>
        <p:nvSpPr>
          <p:cNvPr id="3" name="Content Placeholder 2">
            <a:extLst>
              <a:ext uri="{FF2B5EF4-FFF2-40B4-BE49-F238E27FC236}">
                <a16:creationId xmlns:a16="http://schemas.microsoft.com/office/drawing/2014/main" id="{A6414AA8-7010-4BAD-B452-C15855C6E03D}"/>
              </a:ext>
            </a:extLst>
          </p:cNvPr>
          <p:cNvSpPr>
            <a:spLocks noGrp="1"/>
          </p:cNvSpPr>
          <p:nvPr>
            <p:ph idx="1"/>
          </p:nvPr>
        </p:nvSpPr>
        <p:spPr/>
        <p:txBody>
          <a:bodyPr>
            <a:normAutofit fontScale="92500"/>
          </a:bodyPr>
          <a:lstStyle/>
          <a:p>
            <a:r>
              <a:rPr lang="ar-IQ" sz="3600" dirty="0"/>
              <a:t>   كلاهما لم يقدم سقراط كشخصية حقيقية معروفة في بلاد اليونان . خاصة وهو أول فيلسوف </a:t>
            </a:r>
            <a:r>
              <a:rPr lang="ar-IQ" sz="3600" dirty="0" err="1"/>
              <a:t>أثيني</a:t>
            </a:r>
            <a:r>
              <a:rPr lang="ar-IQ" sz="3600" dirty="0"/>
              <a:t> ظهر في أثينا من أثينا وليس من مدن العالم اليوناني الواسع . أما أفلاطون فقد قدم لنا سقراط كما تصوره فيلسوفاً عظيماً محباً للحياة التي يسعد بها الإنسان بالمعرفة والقيم النبيلة . المعرفة تقودنا لمعرفة الخير من الشر والحق من الباطل والصواب من الخطأ . هذه كانت رسالة سقراط أن يعينهم على معرفة الحقيقة أي معرفة ذواتهم الحقيقية . هذه كانت رسالة سقراط أن يعين على تحفيز ذاكرتهم لتستعيد ما نسته بسبب هبوطها من السماء من عالمها السابق الذي كانت تعيش فيه بصحبة الآلهة إلى العالم الأرضي لتحل في البدن أو الجسم وبسبب هذا نسيت ما عرفته سابقاً  .       </a:t>
            </a:r>
          </a:p>
        </p:txBody>
      </p:sp>
    </p:spTree>
    <p:extLst>
      <p:ext uri="{BB962C8B-B14F-4D97-AF65-F5344CB8AC3E}">
        <p14:creationId xmlns:p14="http://schemas.microsoft.com/office/powerpoint/2010/main" val="2317210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57447-5B09-4145-B4BB-02F2C63F2E9D}"/>
              </a:ext>
            </a:extLst>
          </p:cNvPr>
          <p:cNvSpPr>
            <a:spLocks noGrp="1"/>
          </p:cNvSpPr>
          <p:nvPr>
            <p:ph type="title"/>
          </p:nvPr>
        </p:nvSpPr>
        <p:spPr/>
        <p:txBody>
          <a:bodyPr>
            <a:normAutofit fontScale="90000"/>
          </a:bodyPr>
          <a:lstStyle/>
          <a:p>
            <a:pPr algn="ctr"/>
            <a:r>
              <a:rPr lang="ar-IQ" sz="3600" dirty="0"/>
              <a:t>4</a:t>
            </a:r>
            <a:br>
              <a:rPr lang="ar-IQ" sz="3600" dirty="0"/>
            </a:br>
            <a:r>
              <a:rPr lang="ar-IQ" sz="3600" dirty="0"/>
              <a:t>مصادر معرفتنا بسقراط </a:t>
            </a:r>
            <a:br>
              <a:rPr lang="ar-IQ" sz="3600" dirty="0"/>
            </a:br>
            <a:r>
              <a:rPr lang="ar-IQ" sz="3600" dirty="0"/>
              <a:t>                                                 أ.د. مها عيسى فتاح العبدالله </a:t>
            </a:r>
          </a:p>
        </p:txBody>
      </p:sp>
      <p:sp>
        <p:nvSpPr>
          <p:cNvPr id="3" name="Content Placeholder 2">
            <a:extLst>
              <a:ext uri="{FF2B5EF4-FFF2-40B4-BE49-F238E27FC236}">
                <a16:creationId xmlns:a16="http://schemas.microsoft.com/office/drawing/2014/main" id="{C9861ADE-7FBB-41AE-A997-3622058FF5D1}"/>
              </a:ext>
            </a:extLst>
          </p:cNvPr>
          <p:cNvSpPr>
            <a:spLocks noGrp="1"/>
          </p:cNvSpPr>
          <p:nvPr>
            <p:ph idx="1"/>
          </p:nvPr>
        </p:nvSpPr>
        <p:spPr>
          <a:xfrm>
            <a:off x="838200" y="1690688"/>
            <a:ext cx="10515600" cy="4351338"/>
          </a:xfrm>
        </p:spPr>
        <p:txBody>
          <a:bodyPr>
            <a:normAutofit fontScale="92500" lnSpcReduction="20000"/>
          </a:bodyPr>
          <a:lstStyle/>
          <a:p>
            <a:pPr marL="0" indent="0" algn="r">
              <a:buNone/>
            </a:pPr>
            <a:r>
              <a:rPr lang="ar-SA" sz="3600" dirty="0"/>
              <a:t>كما ذكرت قدم لنا أفلاطون سقراط بفهم وعمق وإجلال لشخصه ولفلسفته مختلف عن جميع من كتبوا عن سقراط . كثيراً ما كنت أتسأل لما لم يقدم لنا أفلاطون شخصية وفلسفة سقراط بمحاورة أو رسالة أو كتاب من مؤلفاته التي تنوعت بين المحاورات والرسائل والكتب ؟ هل لأن أفلاطون لم يفهم سقراط دفعة واحدة فجاء فهمه له مختلف في كل مرحلة من مراحل  حياته .هل هذا الفهم مرتبط بالنضج والفهم فقط ؟ أم هذا الفهم كان مرتبطاً أيضاً بالظروف التي كانت تهيمن على الحياة </a:t>
            </a:r>
            <a:r>
              <a:rPr lang="ar-SA" sz="3600" dirty="0" err="1"/>
              <a:t>الأثينية</a:t>
            </a:r>
            <a:r>
              <a:rPr lang="ar-SA" sz="3600" dirty="0"/>
              <a:t> كلها ؟ أم لأن عمق وسعة فلسفة سقراط كانت أعمق وأوسع من أن تطرح بمؤلف واحد؟ أسئلة بحاجة للتأمل والمناقشة . لكن ما نعرفه أن أفلاطون جعل سقراط الشخصية الأبرز في معظم مؤلفاته وكل مؤلف من مؤلفاته ناقش به مشكلة من المشكلات التي طرحها سقراط . من هنا نحن نعرف فلسفة سقراط من خلال تلك المشكلات الفلسفية التي طرحها لنا  أفلاطون في مؤلفاته المختلفة .                                                  </a:t>
            </a:r>
            <a:r>
              <a:rPr lang="en-US" dirty="0"/>
              <a:t>  </a:t>
            </a:r>
            <a:r>
              <a:rPr lang="ar-IQ" dirty="0"/>
              <a:t> </a:t>
            </a:r>
          </a:p>
        </p:txBody>
      </p:sp>
    </p:spTree>
    <p:extLst>
      <p:ext uri="{BB962C8B-B14F-4D97-AF65-F5344CB8AC3E}">
        <p14:creationId xmlns:p14="http://schemas.microsoft.com/office/powerpoint/2010/main" val="100397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538</TotalTime>
  <Words>518</Words>
  <Application>Microsoft Office PowerPoint</Application>
  <PresentationFormat>Widescreen</PresentationFormat>
  <Paragraphs>8</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 1 مصادر معرفتنا بسقراط                                   أ.د. مها عيسى فتاح العبدالله                                   2026</vt:lpstr>
      <vt:lpstr>         2 مصادر معرفتنا بسقراط                                                   أ.د. مها عيسى فتاح العبدالله     </vt:lpstr>
      <vt:lpstr> 3 مصادر معرفتنا بسقراط                                                   أ.د. مها عيسى فتاح العبدالله </vt:lpstr>
      <vt:lpstr>4 مصادر معرفتنا بسقراط                                                   أ.د. مها عيسى فتاح العبدالله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1 مصادر معرفتنا بسقراط                                   أ.د. مها عيسى فتاح العبدالله                                   2026</dc:title>
  <dc:creator>Dr.  Maha</dc:creator>
  <cp:lastModifiedBy>Dr.  Maha</cp:lastModifiedBy>
  <cp:revision>3</cp:revision>
  <dcterms:created xsi:type="dcterms:W3CDTF">2026-10-09T10:00:11Z</dcterms:created>
  <dcterms:modified xsi:type="dcterms:W3CDTF">2026-10-10T11:31:34Z</dcterms:modified>
</cp:coreProperties>
</file>